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9" r:id="rId3"/>
    <p:sldId id="261" r:id="rId4"/>
    <p:sldId id="263" r:id="rId5"/>
    <p:sldId id="264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1" userDrawn="1">
          <p15:clr>
            <a:srgbClr val="A4A3A4"/>
          </p15:clr>
        </p15:guide>
        <p15:guide id="2" pos="4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660033"/>
    <a:srgbClr val="FF3300"/>
    <a:srgbClr val="D64808"/>
    <a:srgbClr val="CC3300"/>
    <a:srgbClr val="EE853E"/>
    <a:srgbClr val="E58E47"/>
    <a:srgbClr val="BB4578"/>
    <a:srgbClr val="FF0066"/>
    <a:srgbClr val="281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96" y="96"/>
      </p:cViewPr>
      <p:guideLst>
        <p:guide orient="horz" pos="731"/>
        <p:guide pos="4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571F3-6A40-49DA-BA1A-94C47BC2A057}" type="datetimeFigureOut">
              <a:rPr lang="fr-FR" smtClean="0"/>
              <a:t>07/07/2024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810C-4F1B-4556-B814-54003BF16BB2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571F3-6A40-49DA-BA1A-94C47BC2A057}" type="datetimeFigureOut">
              <a:rPr lang="fr-FR" smtClean="0"/>
              <a:t>07/07/2024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810C-4F1B-4556-B814-54003BF16BB2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571F3-6A40-49DA-BA1A-94C47BC2A057}" type="datetimeFigureOut">
              <a:rPr lang="fr-FR" smtClean="0"/>
              <a:t>07/07/2024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810C-4F1B-4556-B814-54003BF16BB2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571F3-6A40-49DA-BA1A-94C47BC2A057}" type="datetimeFigureOut">
              <a:rPr lang="fr-FR" smtClean="0"/>
              <a:t>07/07/2024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810C-4F1B-4556-B814-54003BF16BB2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571F3-6A40-49DA-BA1A-94C47BC2A057}" type="datetimeFigureOut">
              <a:rPr lang="fr-FR" smtClean="0"/>
              <a:t>07/07/2024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810C-4F1B-4556-B814-54003BF16BB2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571F3-6A40-49DA-BA1A-94C47BC2A057}" type="datetimeFigureOut">
              <a:rPr lang="fr-FR" smtClean="0"/>
              <a:t>07/07/2024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810C-4F1B-4556-B814-54003BF16BB2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571F3-6A40-49DA-BA1A-94C47BC2A057}" type="datetimeFigureOut">
              <a:rPr lang="fr-FR" smtClean="0"/>
              <a:t>07/07/2024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810C-4F1B-4556-B814-54003BF16BB2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571F3-6A40-49DA-BA1A-94C47BC2A057}" type="datetimeFigureOut">
              <a:rPr lang="fr-FR" smtClean="0"/>
              <a:t>07/07/2024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810C-4F1B-4556-B814-54003BF16BB2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571F3-6A40-49DA-BA1A-94C47BC2A057}" type="datetimeFigureOut">
              <a:rPr lang="fr-FR" smtClean="0"/>
              <a:t>07/07/2024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810C-4F1B-4556-B814-54003BF16BB2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571F3-6A40-49DA-BA1A-94C47BC2A057}" type="datetimeFigureOut">
              <a:rPr lang="fr-FR" smtClean="0"/>
              <a:t>07/07/2024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810C-4F1B-4556-B814-54003BF16BB2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571F3-6A40-49DA-BA1A-94C47BC2A057}" type="datetimeFigureOut">
              <a:rPr lang="fr-FR" smtClean="0"/>
              <a:t>07/07/2024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810C-4F1B-4556-B814-54003BF16BB2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71F3-6A40-49DA-BA1A-94C47BC2A057}" type="datetimeFigureOut">
              <a:rPr lang="fr-FR" smtClean="0"/>
              <a:t>07/07/2024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D810C-4F1B-4556-B814-54003BF16BB2}" type="slidenum">
              <a:rPr lang="fr-FR" smtClean="0"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58345"/>
            <a:ext cx="12192000" cy="4392186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65" name="Groupe 64"/>
          <p:cNvGrpSpPr/>
          <p:nvPr/>
        </p:nvGrpSpPr>
        <p:grpSpPr>
          <a:xfrm>
            <a:off x="4175760" y="2724911"/>
            <a:ext cx="3840480" cy="1408177"/>
            <a:chOff x="4175760" y="2724911"/>
            <a:chExt cx="3840480" cy="1408177"/>
          </a:xfrm>
        </p:grpSpPr>
        <p:sp>
          <p:nvSpPr>
            <p:cNvPr id="4" name="Triangle isocèle 3"/>
            <p:cNvSpPr/>
            <p:nvPr/>
          </p:nvSpPr>
          <p:spPr>
            <a:xfrm rot="16200000">
              <a:off x="4431792" y="2468880"/>
              <a:ext cx="1408176" cy="1920240"/>
            </a:xfrm>
            <a:prstGeom prst="triangle">
              <a:avLst/>
            </a:prstGeom>
            <a:solidFill>
              <a:srgbClr val="321B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Triangle isocèle 4"/>
            <p:cNvSpPr/>
            <p:nvPr/>
          </p:nvSpPr>
          <p:spPr>
            <a:xfrm rot="5400000" flipH="1">
              <a:off x="6352032" y="2468879"/>
              <a:ext cx="1408176" cy="1920240"/>
            </a:xfrm>
            <a:prstGeom prst="triangle">
              <a:avLst/>
            </a:prstGeom>
            <a:solidFill>
              <a:srgbClr val="2815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2" name="ZoneTexte 51"/>
          <p:cNvSpPr txBox="1"/>
          <p:nvPr/>
        </p:nvSpPr>
        <p:spPr>
          <a:xfrm>
            <a:off x="4966939" y="3672534"/>
            <a:ext cx="1709122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fr-FR" sz="17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Informatique 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6332367" y="3876430"/>
            <a:ext cx="825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SNV</a:t>
            </a:r>
          </a:p>
        </p:txBody>
      </p:sp>
      <p:sp>
        <p:nvSpPr>
          <p:cNvPr id="62" name="ZoneTexte 61"/>
          <p:cNvSpPr txBox="1"/>
          <p:nvPr/>
        </p:nvSpPr>
        <p:spPr>
          <a:xfrm>
            <a:off x="4537720" y="3411164"/>
            <a:ext cx="347852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Mathématiques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5154AC8-9F5A-2EFD-4A03-D88098A48EAF}"/>
              </a:ext>
            </a:extLst>
          </p:cNvPr>
          <p:cNvSpPr txBox="1"/>
          <p:nvPr/>
        </p:nvSpPr>
        <p:spPr>
          <a:xfrm>
            <a:off x="4371037" y="4337356"/>
            <a:ext cx="1564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Ingéniorat</a:t>
            </a:r>
            <a:r>
              <a:rPr lang="fr-FR" dirty="0"/>
              <a:t>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1DD387C-CD61-3609-8BE9-57F87B91F59F}"/>
              </a:ext>
            </a:extLst>
          </p:cNvPr>
          <p:cNvSpPr txBox="1"/>
          <p:nvPr/>
        </p:nvSpPr>
        <p:spPr>
          <a:xfrm>
            <a:off x="5669926" y="4565346"/>
            <a:ext cx="2623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Double diplomation 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0" y="4352847"/>
            <a:ext cx="12192000" cy="25299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Forme libre 48"/>
          <p:cNvSpPr/>
          <p:nvPr/>
        </p:nvSpPr>
        <p:spPr>
          <a:xfrm>
            <a:off x="6270171" y="4934611"/>
            <a:ext cx="2804673" cy="1083449"/>
          </a:xfrm>
          <a:custGeom>
            <a:avLst/>
            <a:gdLst>
              <a:gd name="connsiteX0" fmla="*/ 0 w 3073613"/>
              <a:gd name="connsiteY0" fmla="*/ 1083449 h 1083449"/>
              <a:gd name="connsiteX1" fmla="*/ 3073613 w 3073613"/>
              <a:gd name="connsiteY1" fmla="*/ 568618 h 1083449"/>
              <a:gd name="connsiteX2" fmla="*/ 1905640 w 3073613"/>
              <a:gd name="connsiteY2" fmla="*/ 0 h 1083449"/>
              <a:gd name="connsiteX3" fmla="*/ 0 w 3073613"/>
              <a:gd name="connsiteY3" fmla="*/ 1083449 h 1083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73613" h="1083449">
                <a:moveTo>
                  <a:pt x="0" y="1083449"/>
                </a:moveTo>
                <a:lnTo>
                  <a:pt x="3073613" y="568618"/>
                </a:lnTo>
                <a:lnTo>
                  <a:pt x="1905640" y="0"/>
                </a:lnTo>
                <a:lnTo>
                  <a:pt x="0" y="1083449"/>
                </a:lnTo>
                <a:close/>
              </a:path>
            </a:pathLst>
          </a:custGeom>
          <a:solidFill>
            <a:schemeClr val="tx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orme libre 18"/>
          <p:cNvSpPr/>
          <p:nvPr/>
        </p:nvSpPr>
        <p:spPr>
          <a:xfrm>
            <a:off x="4175760" y="3428999"/>
            <a:ext cx="1920240" cy="2679192"/>
          </a:xfrm>
          <a:custGeom>
            <a:avLst/>
            <a:gdLst>
              <a:gd name="connsiteX0" fmla="*/ 1103812 w 1920240"/>
              <a:gd name="connsiteY0" fmla="*/ 2673531 h 2679192"/>
              <a:gd name="connsiteX1" fmla="*/ 1920240 w 1920240"/>
              <a:gd name="connsiteY1" fmla="*/ 2673531 h 2679192"/>
              <a:gd name="connsiteX2" fmla="*/ 1920240 w 1920240"/>
              <a:gd name="connsiteY2" fmla="*/ 2679192 h 2679192"/>
              <a:gd name="connsiteX3" fmla="*/ 1103812 w 1920240"/>
              <a:gd name="connsiteY3" fmla="*/ 2679192 h 2679192"/>
              <a:gd name="connsiteX4" fmla="*/ 0 w 1920240"/>
              <a:gd name="connsiteY4" fmla="*/ 0 h 2679192"/>
              <a:gd name="connsiteX5" fmla="*/ 3 w 1920240"/>
              <a:gd name="connsiteY5" fmla="*/ 0 h 2679192"/>
              <a:gd name="connsiteX6" fmla="*/ 1920240 w 1920240"/>
              <a:gd name="connsiteY6" fmla="*/ 704087 h 2679192"/>
              <a:gd name="connsiteX7" fmla="*/ 1920240 w 1920240"/>
              <a:gd name="connsiteY7" fmla="*/ 2673531 h 2679192"/>
              <a:gd name="connsiteX8" fmla="*/ 1103812 w 1920240"/>
              <a:gd name="connsiteY8" fmla="*/ 2393613 h 2679192"/>
              <a:gd name="connsiteX9" fmla="*/ 1103812 w 1920240"/>
              <a:gd name="connsiteY9" fmla="*/ 2388246 h 2679192"/>
              <a:gd name="connsiteX10" fmla="*/ 1088159 w 1920240"/>
              <a:gd name="connsiteY10" fmla="*/ 2388246 h 2679192"/>
              <a:gd name="connsiteX11" fmla="*/ 0 w 1920240"/>
              <a:gd name="connsiteY11" fmla="*/ 2015163 h 2679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920240" h="2679192">
                <a:moveTo>
                  <a:pt x="1103812" y="2673531"/>
                </a:moveTo>
                <a:lnTo>
                  <a:pt x="1920240" y="2673531"/>
                </a:lnTo>
                <a:lnTo>
                  <a:pt x="1920240" y="2679192"/>
                </a:lnTo>
                <a:lnTo>
                  <a:pt x="1103812" y="2679192"/>
                </a:lnTo>
                <a:close/>
                <a:moveTo>
                  <a:pt x="0" y="0"/>
                </a:moveTo>
                <a:lnTo>
                  <a:pt x="3" y="0"/>
                </a:lnTo>
                <a:lnTo>
                  <a:pt x="1920240" y="704087"/>
                </a:lnTo>
                <a:lnTo>
                  <a:pt x="1920240" y="2673531"/>
                </a:lnTo>
                <a:lnTo>
                  <a:pt x="1103812" y="2393613"/>
                </a:lnTo>
                <a:lnTo>
                  <a:pt x="1103812" y="2388246"/>
                </a:lnTo>
                <a:lnTo>
                  <a:pt x="1088159" y="2388246"/>
                </a:lnTo>
                <a:lnTo>
                  <a:pt x="0" y="2015163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orme libre 10"/>
          <p:cNvSpPr/>
          <p:nvPr/>
        </p:nvSpPr>
        <p:spPr>
          <a:xfrm flipH="1">
            <a:off x="6096000" y="3428999"/>
            <a:ext cx="1920240" cy="2679192"/>
          </a:xfrm>
          <a:custGeom>
            <a:avLst/>
            <a:gdLst>
              <a:gd name="connsiteX0" fmla="*/ 0 w 1920240"/>
              <a:gd name="connsiteY0" fmla="*/ 2673531 h 2679192"/>
              <a:gd name="connsiteX1" fmla="*/ 1920240 w 1920240"/>
              <a:gd name="connsiteY1" fmla="*/ 2673531 h 2679192"/>
              <a:gd name="connsiteX2" fmla="*/ 1920240 w 1920240"/>
              <a:gd name="connsiteY2" fmla="*/ 2679192 h 2679192"/>
              <a:gd name="connsiteX3" fmla="*/ 0 w 1920240"/>
              <a:gd name="connsiteY3" fmla="*/ 2679192 h 2679192"/>
              <a:gd name="connsiteX4" fmla="*/ 0 w 1920240"/>
              <a:gd name="connsiteY4" fmla="*/ 0 h 2679192"/>
              <a:gd name="connsiteX5" fmla="*/ 3 w 1920240"/>
              <a:gd name="connsiteY5" fmla="*/ 0 h 2679192"/>
              <a:gd name="connsiteX6" fmla="*/ 1920240 w 1920240"/>
              <a:gd name="connsiteY6" fmla="*/ 704087 h 2679192"/>
              <a:gd name="connsiteX7" fmla="*/ 1920240 w 1920240"/>
              <a:gd name="connsiteY7" fmla="*/ 2673531 h 2679192"/>
              <a:gd name="connsiteX8" fmla="*/ 0 w 1920240"/>
              <a:gd name="connsiteY8" fmla="*/ 2015163 h 2679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20240" h="2679192">
                <a:moveTo>
                  <a:pt x="0" y="2673531"/>
                </a:moveTo>
                <a:lnTo>
                  <a:pt x="1920240" y="2673531"/>
                </a:lnTo>
                <a:lnTo>
                  <a:pt x="1920240" y="2679192"/>
                </a:lnTo>
                <a:lnTo>
                  <a:pt x="0" y="2679192"/>
                </a:lnTo>
                <a:close/>
                <a:moveTo>
                  <a:pt x="0" y="0"/>
                </a:moveTo>
                <a:lnTo>
                  <a:pt x="3" y="0"/>
                </a:lnTo>
                <a:lnTo>
                  <a:pt x="1920240" y="704087"/>
                </a:lnTo>
                <a:lnTo>
                  <a:pt x="1920240" y="2673531"/>
                </a:lnTo>
                <a:lnTo>
                  <a:pt x="0" y="2015163"/>
                </a:lnTo>
                <a:close/>
              </a:path>
            </a:pathLst>
          </a:custGeom>
          <a:solidFill>
            <a:srgbClr val="5725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orme libre 15"/>
          <p:cNvSpPr/>
          <p:nvPr/>
        </p:nvSpPr>
        <p:spPr>
          <a:xfrm>
            <a:off x="4175760" y="3681656"/>
            <a:ext cx="1103812" cy="2426535"/>
          </a:xfrm>
          <a:custGeom>
            <a:avLst/>
            <a:gdLst>
              <a:gd name="connsiteX0" fmla="*/ 0 w 1103812"/>
              <a:gd name="connsiteY0" fmla="*/ 2420874 h 2426535"/>
              <a:gd name="connsiteX1" fmla="*/ 1103812 w 1103812"/>
              <a:gd name="connsiteY1" fmla="*/ 2420874 h 2426535"/>
              <a:gd name="connsiteX2" fmla="*/ 1103812 w 1103812"/>
              <a:gd name="connsiteY2" fmla="*/ 2426535 h 2426535"/>
              <a:gd name="connsiteX3" fmla="*/ 0 w 1103812"/>
              <a:gd name="connsiteY3" fmla="*/ 2426535 h 2426535"/>
              <a:gd name="connsiteX4" fmla="*/ 689066 w 1103812"/>
              <a:gd name="connsiteY4" fmla="*/ 0 h 2426535"/>
              <a:gd name="connsiteX5" fmla="*/ 1103812 w 1103812"/>
              <a:gd name="connsiteY5" fmla="*/ 152073 h 2426535"/>
              <a:gd name="connsiteX6" fmla="*/ 1103812 w 1103812"/>
              <a:gd name="connsiteY6" fmla="*/ 2140956 h 2426535"/>
              <a:gd name="connsiteX7" fmla="*/ 689066 w 1103812"/>
              <a:gd name="connsiteY7" fmla="*/ 1998757 h 2426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03812" h="2426535">
                <a:moveTo>
                  <a:pt x="0" y="2420874"/>
                </a:moveTo>
                <a:lnTo>
                  <a:pt x="1103812" y="2420874"/>
                </a:lnTo>
                <a:lnTo>
                  <a:pt x="1103812" y="2426535"/>
                </a:lnTo>
                <a:lnTo>
                  <a:pt x="0" y="2426535"/>
                </a:lnTo>
                <a:close/>
                <a:moveTo>
                  <a:pt x="689066" y="0"/>
                </a:moveTo>
                <a:lnTo>
                  <a:pt x="1103812" y="152073"/>
                </a:lnTo>
                <a:lnTo>
                  <a:pt x="1103812" y="2140956"/>
                </a:lnTo>
                <a:lnTo>
                  <a:pt x="689066" y="1998757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orme libre 16"/>
          <p:cNvSpPr/>
          <p:nvPr/>
        </p:nvSpPr>
        <p:spPr>
          <a:xfrm flipH="1">
            <a:off x="6912428" y="3681656"/>
            <a:ext cx="1103812" cy="2426535"/>
          </a:xfrm>
          <a:custGeom>
            <a:avLst/>
            <a:gdLst>
              <a:gd name="connsiteX0" fmla="*/ 0 w 1103812"/>
              <a:gd name="connsiteY0" fmla="*/ 2420874 h 2426535"/>
              <a:gd name="connsiteX1" fmla="*/ 1103812 w 1103812"/>
              <a:gd name="connsiteY1" fmla="*/ 2420874 h 2426535"/>
              <a:gd name="connsiteX2" fmla="*/ 1103812 w 1103812"/>
              <a:gd name="connsiteY2" fmla="*/ 2426535 h 2426535"/>
              <a:gd name="connsiteX3" fmla="*/ 0 w 1103812"/>
              <a:gd name="connsiteY3" fmla="*/ 2426535 h 2426535"/>
              <a:gd name="connsiteX4" fmla="*/ 689066 w 1103812"/>
              <a:gd name="connsiteY4" fmla="*/ 0 h 2426535"/>
              <a:gd name="connsiteX5" fmla="*/ 1103812 w 1103812"/>
              <a:gd name="connsiteY5" fmla="*/ 152073 h 2426535"/>
              <a:gd name="connsiteX6" fmla="*/ 1103812 w 1103812"/>
              <a:gd name="connsiteY6" fmla="*/ 2140956 h 2426535"/>
              <a:gd name="connsiteX7" fmla="*/ 689066 w 1103812"/>
              <a:gd name="connsiteY7" fmla="*/ 1998757 h 2426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03812" h="2426535">
                <a:moveTo>
                  <a:pt x="0" y="2420874"/>
                </a:moveTo>
                <a:lnTo>
                  <a:pt x="1103812" y="2420874"/>
                </a:lnTo>
                <a:lnTo>
                  <a:pt x="1103812" y="2426535"/>
                </a:lnTo>
                <a:lnTo>
                  <a:pt x="0" y="2426535"/>
                </a:lnTo>
                <a:close/>
                <a:moveTo>
                  <a:pt x="689066" y="0"/>
                </a:moveTo>
                <a:lnTo>
                  <a:pt x="1103812" y="152073"/>
                </a:lnTo>
                <a:lnTo>
                  <a:pt x="1103812" y="2140956"/>
                </a:lnTo>
                <a:lnTo>
                  <a:pt x="689066" y="1998757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46" name="Groupe 45"/>
          <p:cNvGrpSpPr/>
          <p:nvPr/>
        </p:nvGrpSpPr>
        <p:grpSpPr>
          <a:xfrm>
            <a:off x="4175760" y="2533249"/>
            <a:ext cx="3840481" cy="1660836"/>
            <a:chOff x="4117668" y="1098598"/>
            <a:chExt cx="3840481" cy="1660836"/>
          </a:xfrm>
        </p:grpSpPr>
        <p:sp>
          <p:nvSpPr>
            <p:cNvPr id="22" name="Forme libre 21"/>
            <p:cNvSpPr/>
            <p:nvPr/>
          </p:nvSpPr>
          <p:spPr>
            <a:xfrm rot="16200000">
              <a:off x="5333819" y="-117553"/>
              <a:ext cx="1408177" cy="3840480"/>
            </a:xfrm>
            <a:custGeom>
              <a:avLst/>
              <a:gdLst>
                <a:gd name="connsiteX0" fmla="*/ 1408177 w 1408177"/>
                <a:gd name="connsiteY0" fmla="*/ 1920240 h 3840480"/>
                <a:gd name="connsiteX1" fmla="*/ 704089 w 1408177"/>
                <a:gd name="connsiteY1" fmla="*/ 3840480 h 3840480"/>
                <a:gd name="connsiteX2" fmla="*/ 1 w 1408177"/>
                <a:gd name="connsiteY2" fmla="*/ 1920240 h 3840480"/>
                <a:gd name="connsiteX3" fmla="*/ 0 w 1408177"/>
                <a:gd name="connsiteY3" fmla="*/ 1920240 h 3840480"/>
                <a:gd name="connsiteX4" fmla="*/ 704088 w 1408177"/>
                <a:gd name="connsiteY4" fmla="*/ 0 h 3840480"/>
                <a:gd name="connsiteX5" fmla="*/ 1408176 w 1408177"/>
                <a:gd name="connsiteY5" fmla="*/ 1920240 h 384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08177" h="3840480">
                  <a:moveTo>
                    <a:pt x="1408177" y="1920240"/>
                  </a:moveTo>
                  <a:lnTo>
                    <a:pt x="704089" y="3840480"/>
                  </a:lnTo>
                  <a:lnTo>
                    <a:pt x="1" y="1920240"/>
                  </a:lnTo>
                  <a:lnTo>
                    <a:pt x="0" y="1920240"/>
                  </a:lnTo>
                  <a:lnTo>
                    <a:pt x="704088" y="0"/>
                  </a:lnTo>
                  <a:lnTo>
                    <a:pt x="1408176" y="1920240"/>
                  </a:lnTo>
                  <a:close/>
                </a:path>
              </a:pathLst>
            </a:custGeom>
            <a:solidFill>
              <a:srgbClr val="2816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Forme libre 25"/>
            <p:cNvSpPr/>
            <p:nvPr/>
          </p:nvSpPr>
          <p:spPr>
            <a:xfrm>
              <a:off x="4117669" y="1802863"/>
              <a:ext cx="1924334" cy="956571"/>
            </a:xfrm>
            <a:custGeom>
              <a:avLst/>
              <a:gdLst>
                <a:gd name="connsiteX0" fmla="*/ 6824 w 1924334"/>
                <a:gd name="connsiteY0" fmla="*/ 0 h 968991"/>
                <a:gd name="connsiteX1" fmla="*/ 1924334 w 1924334"/>
                <a:gd name="connsiteY1" fmla="*/ 709684 h 968991"/>
                <a:gd name="connsiteX2" fmla="*/ 1917510 w 1924334"/>
                <a:gd name="connsiteY2" fmla="*/ 968991 h 968991"/>
                <a:gd name="connsiteX3" fmla="*/ 0 w 1924334"/>
                <a:gd name="connsiteY3" fmla="*/ 266131 h 968991"/>
                <a:gd name="connsiteX4" fmla="*/ 6824 w 1924334"/>
                <a:gd name="connsiteY4" fmla="*/ 0 h 968991"/>
                <a:gd name="connsiteX0" fmla="*/ 2668 w 1924334"/>
                <a:gd name="connsiteY0" fmla="*/ 0 h 964834"/>
                <a:gd name="connsiteX1" fmla="*/ 1924334 w 1924334"/>
                <a:gd name="connsiteY1" fmla="*/ 705527 h 964834"/>
                <a:gd name="connsiteX2" fmla="*/ 1917510 w 1924334"/>
                <a:gd name="connsiteY2" fmla="*/ 964834 h 964834"/>
                <a:gd name="connsiteX3" fmla="*/ 0 w 1924334"/>
                <a:gd name="connsiteY3" fmla="*/ 261974 h 964834"/>
                <a:gd name="connsiteX4" fmla="*/ 2668 w 1924334"/>
                <a:gd name="connsiteY4" fmla="*/ 0 h 964834"/>
                <a:gd name="connsiteX0" fmla="*/ 2668 w 1924334"/>
                <a:gd name="connsiteY0" fmla="*/ 0 h 956571"/>
                <a:gd name="connsiteX1" fmla="*/ 1924334 w 1924334"/>
                <a:gd name="connsiteY1" fmla="*/ 697264 h 956571"/>
                <a:gd name="connsiteX2" fmla="*/ 1917510 w 1924334"/>
                <a:gd name="connsiteY2" fmla="*/ 956571 h 956571"/>
                <a:gd name="connsiteX3" fmla="*/ 0 w 1924334"/>
                <a:gd name="connsiteY3" fmla="*/ 253711 h 956571"/>
                <a:gd name="connsiteX4" fmla="*/ 2668 w 1924334"/>
                <a:gd name="connsiteY4" fmla="*/ 0 h 956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334" h="956571">
                  <a:moveTo>
                    <a:pt x="2668" y="0"/>
                  </a:moveTo>
                  <a:lnTo>
                    <a:pt x="1924334" y="697264"/>
                  </a:lnTo>
                  <a:lnTo>
                    <a:pt x="1917510" y="956571"/>
                  </a:lnTo>
                  <a:lnTo>
                    <a:pt x="0" y="253711"/>
                  </a:lnTo>
                  <a:cubicBezTo>
                    <a:pt x="889" y="166386"/>
                    <a:pt x="1779" y="87325"/>
                    <a:pt x="2668" y="0"/>
                  </a:cubicBezTo>
                  <a:close/>
                </a:path>
              </a:pathLst>
            </a:custGeom>
            <a:solidFill>
              <a:srgbClr val="351C5A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orme libre 26"/>
            <p:cNvSpPr/>
            <p:nvPr/>
          </p:nvSpPr>
          <p:spPr>
            <a:xfrm flipH="1">
              <a:off x="6033815" y="1798704"/>
              <a:ext cx="1924334" cy="960729"/>
            </a:xfrm>
            <a:custGeom>
              <a:avLst/>
              <a:gdLst>
                <a:gd name="connsiteX0" fmla="*/ 6824 w 1924334"/>
                <a:gd name="connsiteY0" fmla="*/ 0 h 968991"/>
                <a:gd name="connsiteX1" fmla="*/ 1924334 w 1924334"/>
                <a:gd name="connsiteY1" fmla="*/ 709684 h 968991"/>
                <a:gd name="connsiteX2" fmla="*/ 1917510 w 1924334"/>
                <a:gd name="connsiteY2" fmla="*/ 968991 h 968991"/>
                <a:gd name="connsiteX3" fmla="*/ 0 w 1924334"/>
                <a:gd name="connsiteY3" fmla="*/ 266131 h 968991"/>
                <a:gd name="connsiteX4" fmla="*/ 6824 w 1924334"/>
                <a:gd name="connsiteY4" fmla="*/ 0 h 968991"/>
                <a:gd name="connsiteX0" fmla="*/ 6824 w 1924334"/>
                <a:gd name="connsiteY0" fmla="*/ 0 h 960729"/>
                <a:gd name="connsiteX1" fmla="*/ 1924334 w 1924334"/>
                <a:gd name="connsiteY1" fmla="*/ 701422 h 960729"/>
                <a:gd name="connsiteX2" fmla="*/ 1917510 w 1924334"/>
                <a:gd name="connsiteY2" fmla="*/ 960729 h 960729"/>
                <a:gd name="connsiteX3" fmla="*/ 0 w 1924334"/>
                <a:gd name="connsiteY3" fmla="*/ 257869 h 960729"/>
                <a:gd name="connsiteX4" fmla="*/ 6824 w 1924334"/>
                <a:gd name="connsiteY4" fmla="*/ 0 h 960729"/>
                <a:gd name="connsiteX0" fmla="*/ 6824 w 1924334"/>
                <a:gd name="connsiteY0" fmla="*/ 0 h 960729"/>
                <a:gd name="connsiteX1" fmla="*/ 1924334 w 1924334"/>
                <a:gd name="connsiteY1" fmla="*/ 701422 h 960729"/>
                <a:gd name="connsiteX2" fmla="*/ 1917510 w 1924334"/>
                <a:gd name="connsiteY2" fmla="*/ 960729 h 960729"/>
                <a:gd name="connsiteX3" fmla="*/ 0 w 1924334"/>
                <a:gd name="connsiteY3" fmla="*/ 257869 h 960729"/>
                <a:gd name="connsiteX4" fmla="*/ 6824 w 1924334"/>
                <a:gd name="connsiteY4" fmla="*/ 0 h 960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334" h="960729">
                  <a:moveTo>
                    <a:pt x="6824" y="0"/>
                  </a:moveTo>
                  <a:lnTo>
                    <a:pt x="1924334" y="701422"/>
                  </a:lnTo>
                  <a:lnTo>
                    <a:pt x="1917510" y="960729"/>
                  </a:lnTo>
                  <a:lnTo>
                    <a:pt x="0" y="257869"/>
                  </a:lnTo>
                  <a:lnTo>
                    <a:pt x="6824" y="0"/>
                  </a:lnTo>
                  <a:close/>
                </a:path>
              </a:pathLst>
            </a:custGeom>
            <a:solidFill>
              <a:srgbClr val="140B23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Forme libre 41"/>
            <p:cNvSpPr/>
            <p:nvPr/>
          </p:nvSpPr>
          <p:spPr>
            <a:xfrm rot="16200000">
              <a:off x="5583992" y="613483"/>
              <a:ext cx="899645" cy="2366459"/>
            </a:xfrm>
            <a:custGeom>
              <a:avLst/>
              <a:gdLst>
                <a:gd name="connsiteX0" fmla="*/ 899645 w 899645"/>
                <a:gd name="connsiteY0" fmla="*/ 1864203 h 2366459"/>
                <a:gd name="connsiteX1" fmla="*/ 715484 w 899645"/>
                <a:gd name="connsiteY1" fmla="*/ 2366459 h 2366459"/>
                <a:gd name="connsiteX2" fmla="*/ 0 w 899645"/>
                <a:gd name="connsiteY2" fmla="*/ 477299 h 2366459"/>
                <a:gd name="connsiteX3" fmla="*/ 175009 w 899645"/>
                <a:gd name="connsiteY3" fmla="*/ 0 h 2366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9645" h="2366459">
                  <a:moveTo>
                    <a:pt x="899645" y="1864203"/>
                  </a:moveTo>
                  <a:lnTo>
                    <a:pt x="715484" y="2366459"/>
                  </a:lnTo>
                  <a:lnTo>
                    <a:pt x="0" y="477299"/>
                  </a:lnTo>
                  <a:lnTo>
                    <a:pt x="175009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Forme libre 44"/>
            <p:cNvSpPr/>
            <p:nvPr/>
          </p:nvSpPr>
          <p:spPr>
            <a:xfrm rot="5400000" flipV="1">
              <a:off x="5615702" y="645194"/>
              <a:ext cx="960597" cy="2242092"/>
            </a:xfrm>
            <a:custGeom>
              <a:avLst/>
              <a:gdLst>
                <a:gd name="connsiteX0" fmla="*/ 899646 w 899646"/>
                <a:gd name="connsiteY0" fmla="*/ 1864204 h 2366460"/>
                <a:gd name="connsiteX1" fmla="*/ 715485 w 899646"/>
                <a:gd name="connsiteY1" fmla="*/ 2366460 h 2366460"/>
                <a:gd name="connsiteX2" fmla="*/ 0 w 899646"/>
                <a:gd name="connsiteY2" fmla="*/ 477299 h 2366460"/>
                <a:gd name="connsiteX3" fmla="*/ 175010 w 899646"/>
                <a:gd name="connsiteY3" fmla="*/ 0 h 2366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9646" h="2366460">
                  <a:moveTo>
                    <a:pt x="899646" y="1864204"/>
                  </a:moveTo>
                  <a:lnTo>
                    <a:pt x="715485" y="2366460"/>
                  </a:lnTo>
                  <a:lnTo>
                    <a:pt x="0" y="477299"/>
                  </a:lnTo>
                  <a:lnTo>
                    <a:pt x="17501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" name="ZoneTexte 2"/>
          <p:cNvSpPr txBox="1"/>
          <p:nvPr/>
        </p:nvSpPr>
        <p:spPr>
          <a:xfrm>
            <a:off x="86031" y="257755"/>
            <a:ext cx="42426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Domaine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fr-FR" sz="22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  <a:r>
              <a:rPr lang="fr-FR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athématiques et </a:t>
            </a:r>
            <a:r>
              <a:rPr lang="fr-FR" sz="22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fr-FR" sz="2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nformatique</a:t>
            </a:r>
            <a:endParaRPr kumimoji="0" lang="fr-FR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73232" y="4569981"/>
            <a:ext cx="3741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Cliquez pour découvrir en détails les offres de formation de ce domaine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905" y="1249077"/>
            <a:ext cx="3000501" cy="288401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9" name="Flèche droite 28"/>
          <p:cNvSpPr/>
          <p:nvPr/>
        </p:nvSpPr>
        <p:spPr>
          <a:xfrm rot="5400000">
            <a:off x="1404708" y="5917074"/>
            <a:ext cx="940678" cy="42566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CAA052A6-E62B-EDDD-1216-88DD56F16795}"/>
              </a:ext>
            </a:extLst>
          </p:cNvPr>
          <p:cNvSpPr/>
          <p:nvPr/>
        </p:nvSpPr>
        <p:spPr>
          <a:xfrm>
            <a:off x="9937816" y="3884243"/>
            <a:ext cx="2184899" cy="1968536"/>
          </a:xfrm>
          <a:prstGeom prst="ellipse">
            <a:avLst/>
          </a:prstGeom>
          <a:solidFill>
            <a:srgbClr val="660033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Ingéniorat  </a:t>
            </a:r>
          </a:p>
          <a:p>
            <a:pPr algn="ctr"/>
            <a:r>
              <a:rPr lang="fr-FR" sz="20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fr-FR" sz="2000" dirty="0">
              <a:solidFill>
                <a:srgbClr val="FFFF00"/>
              </a:solidFill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B085FD53-30B5-B714-6EA1-DCFBDCBE041B}"/>
              </a:ext>
            </a:extLst>
          </p:cNvPr>
          <p:cNvSpPr/>
          <p:nvPr/>
        </p:nvSpPr>
        <p:spPr>
          <a:xfrm>
            <a:off x="9901539" y="1907133"/>
            <a:ext cx="2089331" cy="1882432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Masters  </a:t>
            </a:r>
          </a:p>
          <a:p>
            <a:pPr algn="ctr"/>
            <a:r>
              <a:rPr lang="fr-FR" sz="20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</a:t>
            </a:r>
            <a:endParaRPr lang="fr-FR" sz="2000" dirty="0">
              <a:solidFill>
                <a:srgbClr val="FFFF00"/>
              </a:solidFill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DE536D36-F068-B845-AEF3-779E30C8951B}"/>
              </a:ext>
            </a:extLst>
          </p:cNvPr>
          <p:cNvSpPr/>
          <p:nvPr/>
        </p:nvSpPr>
        <p:spPr>
          <a:xfrm>
            <a:off x="9899199" y="-16822"/>
            <a:ext cx="2089331" cy="1882432"/>
          </a:xfrm>
          <a:prstGeom prst="ellipse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Licence </a:t>
            </a:r>
          </a:p>
          <a:p>
            <a:pPr algn="ctr"/>
            <a:r>
              <a:rPr lang="fr-FR" sz="20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fr-FR" sz="2000" dirty="0">
              <a:solidFill>
                <a:srgbClr val="FFFF00"/>
              </a:solidFill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5BC9D26B-A735-AB1C-557B-580D7797CC37}"/>
              </a:ext>
            </a:extLst>
          </p:cNvPr>
          <p:cNvSpPr/>
          <p:nvPr/>
        </p:nvSpPr>
        <p:spPr>
          <a:xfrm>
            <a:off x="8016240" y="5031646"/>
            <a:ext cx="2184899" cy="196853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7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Double Diplomation  </a:t>
            </a:r>
          </a:p>
          <a:p>
            <a:pPr algn="ctr"/>
            <a:r>
              <a:rPr lang="fr-FR" sz="20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fr-FR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3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" dur="10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" fill="hold">
                          <p:stCondLst>
                            <p:cond delay="indefinite"/>
                          </p:stCondLst>
                          <p:childTnLst>
                            <p:par>
                              <p:cTn id="1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" presetID="53" presetClass="entr" presetSubtype="16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7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8" fill="hold">
                          <p:stCondLst>
                            <p:cond delay="indefinite"/>
                          </p:stCondLst>
                          <p:childTnLst>
                            <p:par>
                              <p:cTn id="1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0" presetID="64" presetClass="path" presetSubtype="0" accel="50000" de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0 L -0.00026 -0.29977 " pathEditMode="relative" rAng="0" ptsTypes="AA">
                                          <p:cBhvr>
                                            <p:cTn id="21" dur="20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3" y="-15000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2" fill="hold">
                          <p:stCondLst>
                            <p:cond delay="indefinite"/>
                          </p:stCondLst>
                          <p:childTnLst>
                            <p:par>
                              <p:cTn id="2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4" presetID="64" presetClass="path" presetSubtype="0" accel="50000" decel="5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04896 -0.07732 L 0.1155 -0.23958 " pathEditMode="relative" rAng="0" ptsTypes="AA">
                                          <p:cBhvr>
                                            <p:cTn id="25" dur="20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8216" y="-8125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6" fill="hold">
                          <p:stCondLst>
                            <p:cond delay="indefinite"/>
                          </p:stCondLst>
                          <p:childTnLst>
                            <p:par>
                              <p:cTn id="2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8" presetID="64" presetClass="path" presetSubtype="0" accel="50000" decel="5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.07735 -0.12777 L -0.09869 -0.26551 " pathEditMode="relative" rAng="0" ptsTypes="AA">
                                          <p:cBhvr>
                                            <p:cTn id="29" dur="20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8802" y="-6898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64" presetClass="path" presetSubtype="0" accel="50000" decel="5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3.75E-6 7.40741E-7 L -0.07657 -0.27222 " pathEditMode="relative" rAng="0" ptsTypes="AA">
                                          <p:cBhvr>
                                            <p:cTn id="33" dur="2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3828" y="-13611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64" presetClass="path" presetSubtype="0" accel="50000" decel="5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3.75E-6 -2.59259E-6 L 0.1039 -0.30555 " pathEditMode="relative" rAng="0" ptsTypes="AA">
                                          <p:cBhvr>
                                            <p:cTn id="37" dur="2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5195" y="-15278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8" fill="hold">
                          <p:stCondLst>
                            <p:cond delay="indefinite"/>
                          </p:stCondLst>
                          <p:childTnLst>
                            <p:par>
                              <p:cTn id="3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0" presetID="2" presetClass="entr" presetSubtype="4" fill="hold" grpId="0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2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43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" presetClass="entr" presetSubtype="4" fill="hold" grpId="0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49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0" fill="hold">
                          <p:stCondLst>
                            <p:cond delay="indefinite"/>
                          </p:stCondLst>
                          <p:childTnLst>
                            <p:par>
                              <p:cTn id="5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2" presetID="2" presetClass="entr" presetSubtype="4" fill="hold" grpId="0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54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55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6" fill="hold">
                          <p:stCondLst>
                            <p:cond delay="indefinite"/>
                          </p:stCondLst>
                          <p:childTnLst>
                            <p:par>
                              <p:cTn id="5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8" presetID="2" presetClass="entr" presetSubtype="4" fill="hold" grpId="0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60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61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2" fill="hold">
                          <p:stCondLst>
                            <p:cond delay="indefinite"/>
                          </p:stCondLst>
                          <p:childTnLst>
                            <p:par>
                              <p:cTn id="6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4" presetID="3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6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8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9" dur="10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0" fill="hold">
                          <p:stCondLst>
                            <p:cond delay="indefinite"/>
                          </p:stCondLst>
                          <p:childTnLst>
                            <p:par>
                              <p:cTn id="7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2" presetID="2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4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2" grpId="0"/>
          <p:bldP spid="62" grpId="0"/>
          <p:bldP spid="6" grpId="0"/>
          <p:bldP spid="8" grpId="0"/>
          <p:bldP spid="3" grpId="0"/>
          <p:bldP spid="31" grpId="0"/>
          <p:bldP spid="29" grpId="0" animBg="1"/>
          <p:bldP spid="9" grpId="0" animBg="1"/>
          <p:bldP spid="10" grpId="0" animBg="1"/>
          <p:bldP spid="12" grpId="0" animBg="1"/>
          <p:bldP spid="13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3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" dur="10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" fill="hold">
                          <p:stCondLst>
                            <p:cond delay="indefinite"/>
                          </p:stCondLst>
                          <p:childTnLst>
                            <p:par>
                              <p:cTn id="1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" presetID="53" presetClass="entr" presetSubtype="16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7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8" fill="hold">
                          <p:stCondLst>
                            <p:cond delay="indefinite"/>
                          </p:stCondLst>
                          <p:childTnLst>
                            <p:par>
                              <p:cTn id="1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0" presetID="64" presetClass="path" presetSubtype="0" accel="50000" de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0 L -0.00026 -0.29977 " pathEditMode="relative" rAng="0" ptsTypes="AA">
                                          <p:cBhvr>
                                            <p:cTn id="21" dur="20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3" y="-15000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2" fill="hold">
                          <p:stCondLst>
                            <p:cond delay="indefinite"/>
                          </p:stCondLst>
                          <p:childTnLst>
                            <p:par>
                              <p:cTn id="2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4" presetID="64" presetClass="path" presetSubtype="0" accel="50000" decel="5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04896 -0.07732 L 0.1155 -0.23958 " pathEditMode="relative" rAng="0" ptsTypes="AA">
                                          <p:cBhvr>
                                            <p:cTn id="25" dur="20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8216" y="-8125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6" fill="hold">
                          <p:stCondLst>
                            <p:cond delay="indefinite"/>
                          </p:stCondLst>
                          <p:childTnLst>
                            <p:par>
                              <p:cTn id="2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8" presetID="64" presetClass="path" presetSubtype="0" accel="50000" decel="5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.07735 -0.12777 L -0.09869 -0.26551 " pathEditMode="relative" rAng="0" ptsTypes="AA">
                                          <p:cBhvr>
                                            <p:cTn id="29" dur="20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8802" y="-6898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64" presetClass="path" presetSubtype="0" accel="50000" decel="5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3.75E-6 7.40741E-7 L -0.07657 -0.27222 " pathEditMode="relative" rAng="0" ptsTypes="AA">
                                          <p:cBhvr>
                                            <p:cTn id="33" dur="2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3828" y="-13611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64" presetClass="path" presetSubtype="0" accel="50000" decel="5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3.75E-6 -2.59259E-6 L 0.1039 -0.30555 " pathEditMode="relative" rAng="0" ptsTypes="AA">
                                          <p:cBhvr>
                                            <p:cTn id="37" dur="2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5195" y="-15278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8" fill="hold">
                          <p:stCondLst>
                            <p:cond delay="indefinite"/>
                          </p:stCondLst>
                          <p:childTnLst>
                            <p:par>
                              <p:cTn id="3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0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2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3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9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0" fill="hold">
                          <p:stCondLst>
                            <p:cond delay="indefinite"/>
                          </p:stCondLst>
                          <p:childTnLst>
                            <p:par>
                              <p:cTn id="5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2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4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5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6" fill="hold">
                          <p:stCondLst>
                            <p:cond delay="indefinite"/>
                          </p:stCondLst>
                          <p:childTnLst>
                            <p:par>
                              <p:cTn id="5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8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0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1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2" fill="hold">
                          <p:stCondLst>
                            <p:cond delay="indefinite"/>
                          </p:stCondLst>
                          <p:childTnLst>
                            <p:par>
                              <p:cTn id="6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4" presetID="3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6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8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9" dur="10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0" fill="hold">
                          <p:stCondLst>
                            <p:cond delay="indefinite"/>
                          </p:stCondLst>
                          <p:childTnLst>
                            <p:par>
                              <p:cTn id="7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2" presetID="2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4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2" grpId="0"/>
          <p:bldP spid="62" grpId="0"/>
          <p:bldP spid="6" grpId="0"/>
          <p:bldP spid="8" grpId="0"/>
          <p:bldP spid="3" grpId="0"/>
          <p:bldP spid="31" grpId="0"/>
          <p:bldP spid="29" grpId="0" animBg="1"/>
          <p:bldP spid="9" grpId="0" animBg="1"/>
          <p:bldP spid="10" grpId="0" animBg="1"/>
          <p:bldP spid="12" grpId="0" animBg="1"/>
          <p:bldP spid="13" grpId="0" animBg="1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accent2">
                <a:lumMod val="20000"/>
                <a:lumOff val="80000"/>
              </a:schemeClr>
            </a:gs>
            <a:gs pos="0">
              <a:srgbClr val="F6C39F"/>
            </a:gs>
            <a:gs pos="58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40000"/>
                <a:lumOff val="6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40372" y="1435957"/>
            <a:ext cx="37048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Licences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académiques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4018" y="2423635"/>
            <a:ext cx="31857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Mathématiques appliquées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4018" y="2100756"/>
            <a:ext cx="20265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Mathématiques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03685" y="1466148"/>
            <a:ext cx="3776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Licence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professionelle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15740" y="2107671"/>
            <a:ext cx="61325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Statistiques et traitement informatique des données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4" name="Groupe 23"/>
          <p:cNvGrpSpPr/>
          <p:nvPr/>
        </p:nvGrpSpPr>
        <p:grpSpPr>
          <a:xfrm>
            <a:off x="493464" y="532317"/>
            <a:ext cx="9682733" cy="471902"/>
            <a:chOff x="440372" y="292258"/>
            <a:chExt cx="9682733" cy="471902"/>
          </a:xfrm>
        </p:grpSpPr>
        <p:sp>
          <p:nvSpPr>
            <p:cNvPr id="25" name="Rectangle à coins arrondis 24">
              <a:hlinkClick r:id="" action="ppaction://noaction"/>
            </p:cNvPr>
            <p:cNvSpPr/>
            <p:nvPr/>
          </p:nvSpPr>
          <p:spPr>
            <a:xfrm>
              <a:off x="440372" y="292258"/>
              <a:ext cx="9484119" cy="468000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ZoneTexte 25"/>
            <p:cNvSpPr txBox="1"/>
            <p:nvPr/>
          </p:nvSpPr>
          <p:spPr>
            <a:xfrm>
              <a:off x="498429" y="302495"/>
              <a:ext cx="96246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en-US" sz="24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C02LAL01 Mathématiques</a:t>
              </a:r>
            </a:p>
          </p:txBody>
        </p:sp>
      </p:grpSp>
      <p:sp>
        <p:nvSpPr>
          <p:cNvPr id="38" name="Rectangle 37"/>
          <p:cNvSpPr/>
          <p:nvPr/>
        </p:nvSpPr>
        <p:spPr>
          <a:xfrm>
            <a:off x="573514" y="3020246"/>
            <a:ext cx="27767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Analyse Mathématique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522991" y="2678102"/>
            <a:ext cx="37048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Masters académiques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95508" y="3407665"/>
            <a:ext cx="44294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Probabilités Statistiques et applications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51521" y="4688868"/>
            <a:ext cx="86416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Modélisation mathématique et évaluation des performances  des réseaux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39945" y="4260432"/>
            <a:ext cx="3305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Mathématiques appliquées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40524" y="502633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Modélisation mathématique et techniques de décision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62518" y="5388308"/>
            <a:ext cx="31907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Mathématiques financières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82412" y="5733130"/>
            <a:ext cx="86416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  <a:defRPr/>
            </a:pPr>
            <a:r>
              <a:rPr lang="fr-FR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Sciences de données et aide à la décision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82411" y="6102462"/>
            <a:ext cx="86416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  <a:defRPr/>
            </a:pPr>
            <a:r>
              <a:rPr lang="fr-FR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Modélisation, optimisation et aide à la décision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07992C-CD95-34E6-0C3A-B14AEB4F8610}"/>
              </a:ext>
            </a:extLst>
          </p:cNvPr>
          <p:cNvSpPr/>
          <p:nvPr/>
        </p:nvSpPr>
        <p:spPr>
          <a:xfrm>
            <a:off x="611792" y="3863479"/>
            <a:ext cx="4715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  <a:defRPr/>
            </a:pPr>
            <a:r>
              <a:rPr lang="fr-FR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Mathématiques de l’intelligence artificielle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E87E2D-78E3-8128-A7F3-A22397E00543}"/>
              </a:ext>
            </a:extLst>
          </p:cNvPr>
          <p:cNvSpPr/>
          <p:nvPr/>
        </p:nvSpPr>
        <p:spPr>
          <a:xfrm>
            <a:off x="595508" y="6488668"/>
            <a:ext cx="86416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  <a:defRPr/>
            </a:pPr>
            <a:r>
              <a:rPr lang="fr-FR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Optimisation et fiabilité des réseaux de communication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107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5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6" fill="hold">
                          <p:stCondLst>
                            <p:cond delay="indefinite"/>
                          </p:stCondLst>
                          <p:childTnLst>
                            <p:par>
                              <p:cTn id="1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8" presetID="2" presetClass="entr" presetSubtype="8" fill="hold" grpId="0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0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1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2" fill="hold">
                          <p:stCondLst>
                            <p:cond delay="indefinite"/>
                          </p:stCondLst>
                          <p:childTnLst>
                            <p:par>
                              <p:cTn id="2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4" presetID="2" presetClass="entr" presetSubtype="8" fill="hold" grpId="0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6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7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8" fill="hold">
                          <p:stCondLst>
                            <p:cond delay="indefinite"/>
                          </p:stCondLst>
                          <p:childTnLst>
                            <p:par>
                              <p:cTn id="2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0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" presetClass="entr" presetSubtype="8" fill="hold" grpId="0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4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1" fill="hold">
                          <p:stCondLst>
                            <p:cond delay="indefinite"/>
                          </p:stCondLst>
                          <p:childTnLst>
                            <p:par>
                              <p:cTn id="4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3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7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8" fill="hold">
                          <p:stCondLst>
                            <p:cond delay="indefinite"/>
                          </p:stCondLst>
                          <p:childTnLst>
                            <p:par>
                              <p:cTn id="4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0" presetID="2" presetClass="entr" presetSubtype="8" fill="hold" grpId="0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52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53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2" presetClass="entr" presetSubtype="8" fill="hold" grpId="0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58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59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0" fill="hold">
                          <p:stCondLst>
                            <p:cond delay="indefinite"/>
                          </p:stCondLst>
                          <p:childTnLst>
                            <p:par>
                              <p:cTn id="6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2" presetID="2" presetClass="entr" presetSubtype="8" fill="hold" grpId="0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64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65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6" fill="hold">
                          <p:stCondLst>
                            <p:cond delay="indefinite"/>
                          </p:stCondLst>
                          <p:childTnLst>
                            <p:par>
                              <p:cTn id="6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8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0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1" fill="hold">
                          <p:stCondLst>
                            <p:cond delay="indefinite"/>
                          </p:stCondLst>
                          <p:childTnLst>
                            <p:par>
                              <p:cTn id="7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3" presetID="2" presetClass="entr" presetSubtype="8" fill="hold" grpId="0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5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76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7" fill="hold">
                          <p:stCondLst>
                            <p:cond delay="indefinite"/>
                          </p:stCondLst>
                          <p:childTnLst>
                            <p:par>
                              <p:cTn id="7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9" presetID="2" presetClass="entr" presetSubtype="8" fill="hold" grpId="0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81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2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3" fill="hold">
                          <p:stCondLst>
                            <p:cond delay="indefinite"/>
                          </p:stCondLst>
                          <p:childTnLst>
                            <p:par>
                              <p:cTn id="8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5" presetID="2" presetClass="entr" presetSubtype="8" fill="hold" grpId="0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87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8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9" fill="hold">
                          <p:stCondLst>
                            <p:cond delay="indefinite"/>
                          </p:stCondLst>
                          <p:childTnLst>
                            <p:par>
                              <p:cTn id="9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1" presetID="2" presetClass="entr" presetSubtype="8" fill="hold" grpId="0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93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94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5" fill="hold">
                          <p:stCondLst>
                            <p:cond delay="indefinite"/>
                          </p:stCondLst>
                          <p:childTnLst>
                            <p:par>
                              <p:cTn id="9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7" presetID="2" presetClass="entr" presetSubtype="8" fill="hold" grpId="0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99" dur="5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00" dur="5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1" fill="hold">
                          <p:stCondLst>
                            <p:cond delay="indefinite"/>
                          </p:stCondLst>
                          <p:childTnLst>
                            <p:par>
                              <p:cTn id="10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3" presetID="2" presetClass="entr" presetSubtype="8" fill="hold" grpId="0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05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06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" grpId="0"/>
          <p:bldP spid="9" grpId="0"/>
          <p:bldP spid="10" grpId="0"/>
          <p:bldP spid="11" grpId="0"/>
          <p:bldP spid="12" grpId="0"/>
          <p:bldP spid="38" grpId="0"/>
          <p:bldP spid="41" grpId="0"/>
          <p:bldP spid="42" grpId="0"/>
          <p:bldP spid="43" grpId="0"/>
          <p:bldP spid="44" grpId="0"/>
          <p:bldP spid="45" grpId="0"/>
          <p:bldP spid="46" grpId="0"/>
          <p:bldP spid="49" grpId="0"/>
          <p:bldP spid="50" grpId="0"/>
          <p:bldP spid="4" grpId="0"/>
          <p:bldP spid="5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5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6" fill="hold">
                          <p:stCondLst>
                            <p:cond delay="indefinite"/>
                          </p:stCondLst>
                          <p:childTnLst>
                            <p:par>
                              <p:cTn id="1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8" presetID="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2" fill="hold">
                          <p:stCondLst>
                            <p:cond delay="indefinite"/>
                          </p:stCondLst>
                          <p:childTnLst>
                            <p:par>
                              <p:cTn id="2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4" presetID="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6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8" fill="hold">
                          <p:stCondLst>
                            <p:cond delay="indefinite"/>
                          </p:stCondLst>
                          <p:childTnLst>
                            <p:par>
                              <p:cTn id="2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0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1" fill="hold">
                          <p:stCondLst>
                            <p:cond delay="indefinite"/>
                          </p:stCondLst>
                          <p:childTnLst>
                            <p:par>
                              <p:cTn id="4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3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7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8" fill="hold">
                          <p:stCondLst>
                            <p:cond delay="indefinite"/>
                          </p:stCondLst>
                          <p:childTnLst>
                            <p:par>
                              <p:cTn id="4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0" presetID="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2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3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8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9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0" fill="hold">
                          <p:stCondLst>
                            <p:cond delay="indefinite"/>
                          </p:stCondLst>
                          <p:childTnLst>
                            <p:par>
                              <p:cTn id="6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2" presetID="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4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5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6" fill="hold">
                          <p:stCondLst>
                            <p:cond delay="indefinite"/>
                          </p:stCondLst>
                          <p:childTnLst>
                            <p:par>
                              <p:cTn id="6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8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0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1" fill="hold">
                          <p:stCondLst>
                            <p:cond delay="indefinite"/>
                          </p:stCondLst>
                          <p:childTnLst>
                            <p:par>
                              <p:cTn id="7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3" presetID="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5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6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7" fill="hold">
                          <p:stCondLst>
                            <p:cond delay="indefinite"/>
                          </p:stCondLst>
                          <p:childTnLst>
                            <p:par>
                              <p:cTn id="7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9" presetID="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1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2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3" fill="hold">
                          <p:stCondLst>
                            <p:cond delay="indefinite"/>
                          </p:stCondLst>
                          <p:childTnLst>
                            <p:par>
                              <p:cTn id="8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5" presetID="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7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8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9" fill="hold">
                          <p:stCondLst>
                            <p:cond delay="indefinite"/>
                          </p:stCondLst>
                          <p:childTnLst>
                            <p:par>
                              <p:cTn id="9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1" presetID="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3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4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5" fill="hold">
                          <p:stCondLst>
                            <p:cond delay="indefinite"/>
                          </p:stCondLst>
                          <p:childTnLst>
                            <p:par>
                              <p:cTn id="9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7" presetID="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9" dur="5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0" dur="5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1" fill="hold">
                          <p:stCondLst>
                            <p:cond delay="indefinite"/>
                          </p:stCondLst>
                          <p:childTnLst>
                            <p:par>
                              <p:cTn id="10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3" presetID="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5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6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" grpId="0"/>
          <p:bldP spid="9" grpId="0"/>
          <p:bldP spid="10" grpId="0"/>
          <p:bldP spid="11" grpId="0"/>
          <p:bldP spid="12" grpId="0"/>
          <p:bldP spid="38" grpId="0"/>
          <p:bldP spid="41" grpId="0"/>
          <p:bldP spid="42" grpId="0"/>
          <p:bldP spid="43" grpId="0"/>
          <p:bldP spid="44" grpId="0"/>
          <p:bldP spid="45" grpId="0"/>
          <p:bldP spid="46" grpId="0"/>
          <p:bldP spid="49" grpId="0"/>
          <p:bldP spid="50" grpId="0"/>
          <p:bldP spid="4" grpId="0"/>
          <p:bldP spid="5" grpId="0"/>
        </p:bld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accent2">
                <a:lumMod val="20000"/>
                <a:lumOff val="80000"/>
              </a:schemeClr>
            </a:gs>
            <a:gs pos="0">
              <a:srgbClr val="F6C39F"/>
            </a:gs>
            <a:gs pos="58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40000"/>
                <a:lumOff val="6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120622" y="4066215"/>
            <a:ext cx="39212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Masters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professionnels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58204" y="4995850"/>
            <a:ext cx="18165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Génie logiciel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40372" y="4643039"/>
            <a:ext cx="4357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Administration et sécurité des réseaux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tangle à coins arrondis 16">
            <a:hlinkClick r:id="" action="ppaction://noaction"/>
          </p:cNvPr>
          <p:cNvSpPr/>
          <p:nvPr/>
        </p:nvSpPr>
        <p:spPr>
          <a:xfrm>
            <a:off x="588077" y="267266"/>
            <a:ext cx="9484119" cy="468000"/>
          </a:xfrm>
          <a:prstGeom prst="roundRect">
            <a:avLst/>
          </a:prstGeom>
          <a:solidFill>
            <a:srgbClr val="660033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CO1LAL01 Informatique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40372" y="1435769"/>
            <a:ext cx="28930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Systèmes informatiques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40372" y="291017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Intelligence artificielle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40372" y="2552783"/>
            <a:ext cx="75070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  <a:defRPr/>
            </a:pPr>
            <a:r>
              <a:rPr lang="fr-FR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Systèmes d’Informations avancées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40372" y="947018"/>
            <a:ext cx="33874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Licence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académique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120622" y="1871684"/>
            <a:ext cx="37048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Masters académiques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0F6AB6B-07D1-055E-9148-0422201737C6}"/>
              </a:ext>
            </a:extLst>
          </p:cNvPr>
          <p:cNvSpPr/>
          <p:nvPr/>
        </p:nvSpPr>
        <p:spPr>
          <a:xfrm>
            <a:off x="458204" y="334125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  <a:defRPr/>
            </a:pPr>
            <a:r>
              <a:rPr lang="fr-FR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Réseaux et sécurité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15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10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" fill="hold">
                          <p:stCondLst>
                            <p:cond delay="indefinite"/>
                          </p:stCondLst>
                          <p:childTnLst>
                            <p:par>
                              <p:cTn id="1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7" fill="hold">
                          <p:stCondLst>
                            <p:cond delay="indefinite"/>
                          </p:stCondLst>
                          <p:childTnLst>
                            <p:par>
                              <p:cTn id="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" presetID="2" presetClass="entr" presetSubtype="8" fill="hold" grpId="0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1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2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3" fill="hold">
                          <p:stCondLst>
                            <p:cond delay="indefinite"/>
                          </p:stCondLst>
                          <p:childTnLst>
                            <p:par>
                              <p:cTn id="2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5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9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2" presetClass="entr" presetSubtype="8" fill="hold" grpId="0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4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5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6" fill="hold">
                          <p:stCondLst>
                            <p:cond delay="indefinite"/>
                          </p:stCondLst>
                          <p:childTnLst>
                            <p:par>
                              <p:cTn id="3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8" presetID="2" presetClass="entr" presetSubtype="8" fill="hold" grpId="0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0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41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2" fill="hold">
                          <p:stCondLst>
                            <p:cond delay="indefinite"/>
                          </p:stCondLst>
                          <p:childTnLst>
                            <p:par>
                              <p:cTn id="4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4" presetID="2" presetClass="entr" presetSubtype="8" fill="hold" grpId="0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6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4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8" fill="hold">
                          <p:stCondLst>
                            <p:cond delay="indefinite"/>
                          </p:stCondLst>
                          <p:childTnLst>
                            <p:par>
                              <p:cTn id="4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0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4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5" fill="hold">
                          <p:stCondLst>
                            <p:cond delay="indefinite"/>
                          </p:stCondLst>
                          <p:childTnLst>
                            <p:par>
                              <p:cTn id="5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7" presetID="2" presetClass="entr" presetSubtype="8" fill="hold" grpId="0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59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60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1" fill="hold">
                          <p:stCondLst>
                            <p:cond delay="indefinite"/>
                          </p:stCondLst>
                          <p:childTnLst>
                            <p:par>
                              <p:cTn id="6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3" presetID="2" presetClass="entr" presetSubtype="8" fill="hold" grpId="0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65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66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" grpId="0"/>
          <p:bldP spid="30" grpId="0"/>
          <p:bldP spid="32" grpId="0"/>
          <p:bldP spid="17" grpId="0" animBg="1"/>
          <p:bldP spid="18" grpId="0"/>
          <p:bldP spid="24" grpId="0"/>
          <p:bldP spid="33" grpId="0"/>
          <p:bldP spid="34" grpId="0"/>
          <p:bldP spid="35" grpId="0"/>
          <p:bldP spid="4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10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" fill="hold">
                          <p:stCondLst>
                            <p:cond delay="indefinite"/>
                          </p:stCondLst>
                          <p:childTnLst>
                            <p:par>
                              <p:cTn id="1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7" fill="hold">
                          <p:stCondLst>
                            <p:cond delay="indefinite"/>
                          </p:stCondLst>
                          <p:childTnLst>
                            <p:par>
                              <p:cTn id="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" presetID="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3" fill="hold">
                          <p:stCondLst>
                            <p:cond delay="indefinite"/>
                          </p:stCondLst>
                          <p:childTnLst>
                            <p:par>
                              <p:cTn id="2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5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9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4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6" fill="hold">
                          <p:stCondLst>
                            <p:cond delay="indefinite"/>
                          </p:stCondLst>
                          <p:childTnLst>
                            <p:par>
                              <p:cTn id="3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8" presetID="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0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1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2" fill="hold">
                          <p:stCondLst>
                            <p:cond delay="indefinite"/>
                          </p:stCondLst>
                          <p:childTnLst>
                            <p:par>
                              <p:cTn id="4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4" presetID="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6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8" fill="hold">
                          <p:stCondLst>
                            <p:cond delay="indefinite"/>
                          </p:stCondLst>
                          <p:childTnLst>
                            <p:par>
                              <p:cTn id="4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0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4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5" fill="hold">
                          <p:stCondLst>
                            <p:cond delay="indefinite"/>
                          </p:stCondLst>
                          <p:childTnLst>
                            <p:par>
                              <p:cTn id="5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7" presetID="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9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0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1" fill="hold">
                          <p:stCondLst>
                            <p:cond delay="indefinite"/>
                          </p:stCondLst>
                          <p:childTnLst>
                            <p:par>
                              <p:cTn id="6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3" presetID="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5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6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" grpId="0"/>
          <p:bldP spid="30" grpId="0"/>
          <p:bldP spid="32" grpId="0"/>
          <p:bldP spid="17" grpId="0" animBg="1"/>
          <p:bldP spid="18" grpId="0"/>
          <p:bldP spid="24" grpId="0"/>
          <p:bldP spid="33" grpId="0"/>
          <p:bldP spid="34" grpId="0"/>
          <p:bldP spid="35" grpId="0"/>
          <p:bldP spid="4" grpId="0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accent2">
                <a:lumMod val="20000"/>
                <a:lumOff val="80000"/>
              </a:schemeClr>
            </a:gs>
            <a:gs pos="0">
              <a:srgbClr val="F6C39F"/>
            </a:gs>
            <a:gs pos="58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40000"/>
                <a:lumOff val="6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458204" y="1492818"/>
            <a:ext cx="2808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Informatique ingénieur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tangle à coins arrondis 16">
            <a:hlinkClick r:id="" action="ppaction://noaction"/>
          </p:cNvPr>
          <p:cNvSpPr/>
          <p:nvPr/>
        </p:nvSpPr>
        <p:spPr>
          <a:xfrm>
            <a:off x="294038" y="291669"/>
            <a:ext cx="11603923" cy="468000"/>
          </a:xfrm>
          <a:prstGeom prst="roundRect">
            <a:avLst/>
          </a:prstGeom>
          <a:solidFill>
            <a:srgbClr val="660033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Ingéniorat </a:t>
            </a:r>
          </a:p>
        </p:txBody>
      </p:sp>
    </p:spTree>
    <p:extLst>
      <p:ext uri="{BB962C8B-B14F-4D97-AF65-F5344CB8AC3E}">
        <p14:creationId xmlns:p14="http://schemas.microsoft.com/office/powerpoint/2010/main" val="102574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10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" fill="hold">
                          <p:stCondLst>
                            <p:cond delay="indefinite"/>
                          </p:stCondLst>
                          <p:childTnLst>
                            <p:par>
                              <p:cTn id="1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" presetID="2" presetClass="entr" presetSubtype="8" fill="hold" grpId="0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4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5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2" grpId="0"/>
          <p:bldP spid="17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10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" fill="hold">
                          <p:stCondLst>
                            <p:cond delay="indefinite"/>
                          </p:stCondLst>
                          <p:childTnLst>
                            <p:par>
                              <p:cTn id="1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" presetID="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4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2" grpId="0"/>
          <p:bldP spid="17" grpId="0" animBg="1"/>
        </p:bld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accent2">
                <a:lumMod val="20000"/>
                <a:lumOff val="80000"/>
              </a:schemeClr>
            </a:gs>
            <a:gs pos="0">
              <a:srgbClr val="F6C39F"/>
            </a:gs>
            <a:gs pos="58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40000"/>
                <a:lumOff val="6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458204" y="1278329"/>
            <a:ext cx="112483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Mathématiques et informatique +</a:t>
            </a:r>
            <a:r>
              <a:rPr lang="fr-FR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kumimoji="0" lang="fr-FR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ciences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économiques de gestion et commerciales 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tangle à coins arrondis 16">
            <a:hlinkClick r:id="" action="ppaction://noaction"/>
          </p:cNvPr>
          <p:cNvSpPr/>
          <p:nvPr/>
        </p:nvSpPr>
        <p:spPr>
          <a:xfrm>
            <a:off x="294038" y="291669"/>
            <a:ext cx="11603923" cy="468000"/>
          </a:xfrm>
          <a:prstGeom prst="roundRect">
            <a:avLst/>
          </a:prstGeom>
          <a:solidFill>
            <a:srgbClr val="000066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fr-FR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Double Diplomation  </a:t>
            </a:r>
          </a:p>
          <a:p>
            <a:pPr algn="ctr"/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8188801-64D7-7D3F-3F6A-F8E099770647}"/>
              </a:ext>
            </a:extLst>
          </p:cNvPr>
          <p:cNvSpPr/>
          <p:nvPr/>
        </p:nvSpPr>
        <p:spPr>
          <a:xfrm>
            <a:off x="471812" y="1796989"/>
            <a:ext cx="112483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fr-FR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Systèmes informatiques + Economie quantitative +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ABD6E98-2F93-EB71-0E9F-B9BB07A04C14}"/>
              </a:ext>
            </a:extLst>
          </p:cNvPr>
          <p:cNvSpPr/>
          <p:nvPr/>
        </p:nvSpPr>
        <p:spPr>
          <a:xfrm>
            <a:off x="471812" y="2500315"/>
            <a:ext cx="112483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Mathématiques et informatique +</a:t>
            </a:r>
            <a:r>
              <a:rPr lang="fr-FR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Droit et sciences politiques 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B85FD8-0167-4DFE-1518-EE52A1533BE6}"/>
              </a:ext>
            </a:extLst>
          </p:cNvPr>
          <p:cNvSpPr/>
          <p:nvPr/>
        </p:nvSpPr>
        <p:spPr>
          <a:xfrm>
            <a:off x="471812" y="3186679"/>
            <a:ext cx="112483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  <a:defRPr/>
            </a:pPr>
            <a:r>
              <a:rPr lang="fr-FR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Systèmes informatique +Droit privé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39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10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" fill="hold">
                          <p:stCondLst>
                            <p:cond delay="indefinite"/>
                          </p:stCondLst>
                          <p:childTnLst>
                            <p:par>
                              <p:cTn id="1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" presetID="2" presetClass="entr" presetSubtype="8" fill="hold" grpId="0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4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5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6" fill="hold">
                          <p:stCondLst>
                            <p:cond delay="indefinite"/>
                          </p:stCondLst>
                          <p:childTnLst>
                            <p:par>
                              <p:cTn id="1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8" presetID="2" presetClass="entr" presetSubtype="8" fill="hold" grpId="0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0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1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2" fill="hold">
                          <p:stCondLst>
                            <p:cond delay="indefinite"/>
                          </p:stCondLst>
                          <p:childTnLst>
                            <p:par>
                              <p:cTn id="2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4" presetID="2" presetClass="entr" presetSubtype="8" fill="hold" grpId="0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6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7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8" fill="hold">
                          <p:stCondLst>
                            <p:cond delay="indefinite"/>
                          </p:stCondLst>
                          <p:childTnLst>
                            <p:par>
                              <p:cTn id="2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0" presetID="2" presetClass="entr" presetSubtype="8" fill="hold" grpId="0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2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3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2" grpId="0"/>
          <p:bldP spid="17" grpId="0" animBg="1"/>
          <p:bldP spid="2" grpId="0"/>
          <p:bldP spid="3" grpId="0"/>
          <p:bldP spid="4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10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" fill="hold">
                          <p:stCondLst>
                            <p:cond delay="indefinite"/>
                          </p:stCondLst>
                          <p:childTnLst>
                            <p:par>
                              <p:cTn id="1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" presetID="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4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6" fill="hold">
                          <p:stCondLst>
                            <p:cond delay="indefinite"/>
                          </p:stCondLst>
                          <p:childTnLst>
                            <p:par>
                              <p:cTn id="1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8" presetID="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2" fill="hold">
                          <p:stCondLst>
                            <p:cond delay="indefinite"/>
                          </p:stCondLst>
                          <p:childTnLst>
                            <p:par>
                              <p:cTn id="2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4" presetID="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6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8" fill="hold">
                          <p:stCondLst>
                            <p:cond delay="indefinite"/>
                          </p:stCondLst>
                          <p:childTnLst>
                            <p:par>
                              <p:cTn id="2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0" presetID="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2" grpId="0"/>
          <p:bldP spid="17" grpId="0" animBg="1"/>
          <p:bldP spid="2" grpId="0"/>
          <p:bldP spid="3" grpId="0"/>
          <p:bldP spid="4" grpId="0"/>
        </p:bldLst>
      </p:timing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160</Words>
  <Application>Microsoft Office PowerPoint</Application>
  <PresentationFormat>Grand écran</PresentationFormat>
  <Paragraphs>51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Tahoma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atmane</dc:creator>
  <cp:lastModifiedBy>pc</cp:lastModifiedBy>
  <cp:revision>15</cp:revision>
  <dcterms:created xsi:type="dcterms:W3CDTF">2020-10-04T16:06:15Z</dcterms:created>
  <dcterms:modified xsi:type="dcterms:W3CDTF">2024-07-07T21:27:04Z</dcterms:modified>
</cp:coreProperties>
</file>